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60" r:id="rId4"/>
    <p:sldId id="266" r:id="rId5"/>
    <p:sldId id="263" r:id="rId6"/>
    <p:sldId id="267" r:id="rId7"/>
    <p:sldId id="264" r:id="rId8"/>
    <p:sldId id="261" r:id="rId9"/>
    <p:sldId id="259" r:id="rId10"/>
    <p:sldId id="262" r:id="rId11"/>
    <p:sldId id="265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950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872C04-0A80-493A-BCFA-004FA6129344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D14B2B-49ED-4CB4-B0D2-EAF817038EF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726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1744893ab_0_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ga1744893a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1744893ab_0_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ga1744893a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25231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1744893ab_0_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ga1744893a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87154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1744893ab_0_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ga1744893a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83639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1744893ab_0_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ga1744893a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09109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1744893ab_0_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ga1744893a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2181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1744893ab_0_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ga1744893a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775498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1744893ab_0_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ga1744893a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32138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1744893ab_0_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ga1744893a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21534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1744893ab_0_4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ga1744893ab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103468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243F9-51B8-5740-94B9-AAD365D66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88FD4E-B961-4704-2F4A-776D9A12BC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2EFF1-9D50-BC84-B104-B7A121E56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77A2A6-7FCF-5A40-3248-49CB45A6B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383465-290C-7320-9DC2-842FE0C80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6181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83F86-7A69-A53B-C107-22EADB8D2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9E0551-9667-A9AA-24A6-B623D9828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CC355-E200-6A02-05B8-3EA9D82FD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244EA-6DE5-0BEF-8827-E3B6D3FFF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80BFC-0143-F4A8-2E96-DF206FF09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0434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92AD904-AA3F-A954-F29C-952DD0267F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94FC2F-26EF-3726-7A69-1BEAA8DCF0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485E1-7523-9BA8-142A-052CD7849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501B1C-821B-013A-A2D6-BCCEFF91E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0E2AE-654C-DFCE-59AE-671DB77A8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28260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696F0-A20F-77E1-D723-00872263B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1D1817-8BEB-CF44-CA47-1EE93C74D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A5AAAC-417D-246E-0581-D55E32B21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E9BF24-F318-22DD-DAC4-75151DD7E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A3EAD-AEA5-BFC6-9C45-B2730500D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8264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6E9C8-6052-8C94-C4D2-C63F5DE4A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CF1D84-42FA-6005-DA91-FB0354D260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50C62-7DE3-2033-5EA7-D4FB058F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4E796-C9CA-8DB2-890D-1241A7807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FDF56-0383-0439-D177-A9AD92AA4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3056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11960-7705-DDD1-E797-96BCA4918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24DEA-01F5-7FE0-31E8-B15F110A55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6FA861-6481-50C4-1473-30E5523CD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10316-969F-4CC4-1E3B-64432E684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475754-B3A2-7CBC-6A92-3AD8CBD9C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270BCE-2AC6-C240-86D3-DD28AA073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65420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59E12-5B94-4BB4-0BA2-3E48C7C7D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B2BE12-99ED-8D16-96AF-CE509C502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2E860-3971-0F84-DABD-651AA4592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8AF5C9-B000-52B4-CEB9-E0D748B907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127F61-8B1B-7EEC-328B-36AFF1EF39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764FA1-5AFC-B99D-094C-97B742F34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722D99-5DA7-3929-DC5E-5A391F763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CC804D-186C-BC49-3AE4-912929B16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58243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3B127-2F1D-026C-0E6A-3BC0F680E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003626-E0E4-209D-4753-A60A5F6B0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9896F4-43DC-069D-3897-36D8CD377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839BA-3566-E6BC-0031-7DB32BD66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0696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F6986D-DAAA-20C6-6387-0DE211881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DDF04D-2C04-C36F-908D-90572EF61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BFE23-016D-AC05-7CE3-7F2F0EFA5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7314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49E01-00C5-8082-0B8F-9757C9D7C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28A4C-B502-E73B-7923-EEE5794C6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97448-7058-91E4-31EA-2A7ED5C594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59D62-4FD6-8D2D-AE9A-439AC67E4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FF5F9B-D728-B1A0-61BC-E7258EE9B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0E514-1E9E-96DD-6217-6B0FC2FC6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5315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AB786-73FD-6B6B-12F5-55B075D8C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6162CA-D76C-A8FB-F182-A02580F4D2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BCD6D7-15F9-F963-948B-0D77E1453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DA8333-0D76-2E04-19CF-17E70CBEA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75F0E8-4F55-216D-25DF-6C563E172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EF3930-865C-3674-3952-9E9DCC706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05596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0331C2-7FA9-97DE-9B08-C1524240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9B07D-D84B-B9B3-691E-66C8D59A5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3AFD5-FF3B-2AF4-5202-7C3F0FA501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852AE-6657-404A-A6D1-640F5239D698}" type="datetimeFigureOut">
              <a:rPr lang="de-CH" smtClean="0"/>
              <a:t>13.12.2022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4BA284-FEF5-91CA-B3FE-7B8E7EA554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BD86F-A248-0AC5-FD1C-7F23D98A6D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B64C3-15BC-452C-808E-82D34DD355D7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9595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9586BA33-02E4-4574-81D2-9EB4375EED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50464" y="849403"/>
            <a:ext cx="7717536" cy="1316037"/>
          </a:xfrm>
        </p:spPr>
        <p:txBody>
          <a:bodyPr>
            <a:normAutofit/>
          </a:bodyPr>
          <a:lstStyle/>
          <a:p>
            <a:pPr algn="l"/>
            <a:r>
              <a:rPr lang="en-GB" sz="3600" b="1" dirty="0">
                <a:solidFill>
                  <a:schemeClr val="accent1">
                    <a:lumMod val="75000"/>
                  </a:schemeClr>
                </a:solidFill>
              </a:rPr>
              <a:t>Human Computer Interaction:</a:t>
            </a:r>
            <a:br>
              <a:rPr lang="en-GB" sz="36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GB" sz="3600" b="1" dirty="0">
                <a:solidFill>
                  <a:schemeClr val="accent1">
                    <a:lumMod val="75000"/>
                  </a:schemeClr>
                </a:solidFill>
              </a:rPr>
              <a:t>Group 13</a:t>
            </a: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6B00492B-6A56-445C-B4C4-D8E3D91807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0464" y="4803649"/>
            <a:ext cx="7717536" cy="777380"/>
          </a:xfrm>
        </p:spPr>
        <p:txBody>
          <a:bodyPr>
            <a:normAutofit/>
          </a:bodyPr>
          <a:lstStyle/>
          <a:p>
            <a:pPr algn="l"/>
            <a:r>
              <a:rPr lang="de-CH" sz="1800" dirty="0" err="1"/>
              <a:t>Ziruo</a:t>
            </a:r>
            <a:r>
              <a:rPr lang="de-CH" sz="1800" dirty="0"/>
              <a:t> Xiao, Luca Pinggera, Nikhil </a:t>
            </a:r>
            <a:r>
              <a:rPr lang="de-CH" sz="1800" dirty="0" err="1"/>
              <a:t>Sethukumar</a:t>
            </a:r>
            <a:r>
              <a:rPr lang="de-CH" sz="1800" dirty="0"/>
              <a:t>, Matthias Schenk</a:t>
            </a:r>
          </a:p>
          <a:p>
            <a:pPr algn="l"/>
            <a:r>
              <a:rPr lang="en-GB" sz="1800" dirty="0"/>
              <a:t>Zürich, 14. December 2022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BA40D17-4302-4268-9BF5-54733B76A444}"/>
              </a:ext>
            </a:extLst>
          </p:cNvPr>
          <p:cNvCxnSpPr>
            <a:cxnSpLocks/>
          </p:cNvCxnSpPr>
          <p:nvPr/>
        </p:nvCxnSpPr>
        <p:spPr>
          <a:xfrm>
            <a:off x="617517" y="5706403"/>
            <a:ext cx="109728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373E8186-460A-4B78-9BB7-9A3B892A89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92" b="32380"/>
          <a:stretch/>
        </p:blipFill>
        <p:spPr>
          <a:xfrm>
            <a:off x="617517" y="5914352"/>
            <a:ext cx="1262743" cy="371592"/>
          </a:xfrm>
          <a:prstGeom prst="rect">
            <a:avLst/>
          </a:prstGeom>
        </p:spPr>
      </p:pic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2344D267-8100-4588-AF97-D8FBAFED76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192" b="32380"/>
          <a:stretch/>
        </p:blipFill>
        <p:spPr>
          <a:xfrm>
            <a:off x="2950464" y="2345406"/>
            <a:ext cx="2218944" cy="652977"/>
          </a:xfrm>
          <a:prstGeom prst="rect">
            <a:avLst/>
          </a:prstGeom>
        </p:spPr>
      </p:pic>
      <p:sp>
        <p:nvSpPr>
          <p:cNvPr id="7" name="Title 14">
            <a:extLst>
              <a:ext uri="{FF2B5EF4-FFF2-40B4-BE49-F238E27FC236}">
                <a16:creationId xmlns:a16="http://schemas.microsoft.com/office/drawing/2014/main" id="{8A30C18E-BBD2-4604-8F34-D05AB0AA4FF0}"/>
              </a:ext>
            </a:extLst>
          </p:cNvPr>
          <p:cNvSpPr txBox="1">
            <a:spLocks/>
          </p:cNvSpPr>
          <p:nvPr/>
        </p:nvSpPr>
        <p:spPr>
          <a:xfrm>
            <a:off x="2950464" y="3411775"/>
            <a:ext cx="7717536" cy="7789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de-CH" sz="3600" b="1" dirty="0" err="1">
                <a:solidFill>
                  <a:schemeClr val="accent1">
                    <a:lumMod val="75000"/>
                  </a:schemeClr>
                </a:solidFill>
              </a:rPr>
              <a:t>Programming</a:t>
            </a:r>
            <a:endParaRPr lang="en-GB" sz="36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793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1744893ab_0_4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786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Calibri"/>
              <a:buNone/>
            </a:pPr>
            <a:r>
              <a:rPr lang="en-GB" sz="3600" b="1" dirty="0">
                <a:solidFill>
                  <a:srgbClr val="2F5496"/>
                </a:solidFill>
              </a:rPr>
              <a:t>Conclusion and Future Work</a:t>
            </a:r>
            <a:endParaRPr dirty="0"/>
          </a:p>
        </p:txBody>
      </p:sp>
      <p:sp>
        <p:nvSpPr>
          <p:cNvPr id="173" name="Google Shape;173;ga1744893ab_0_4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26596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400" b="1" i="1" dirty="0">
                <a:solidFill>
                  <a:srgbClr val="24292F"/>
                </a:solidFill>
                <a:latin typeface="-apple-system"/>
              </a:rPr>
              <a:t>Conclusion: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000" dirty="0">
                <a:solidFill>
                  <a:srgbClr val="333333"/>
                </a:solidFill>
              </a:rPr>
              <a:t>Interface A had faster completion time and fewer required clicks for the task completion with no significant impact on easiness of use.</a:t>
            </a:r>
          </a:p>
          <a:p>
            <a:pPr marL="0" indent="0">
              <a:buClr>
                <a:schemeClr val="accent1">
                  <a:lumMod val="75000"/>
                </a:schemeClr>
              </a:buClr>
              <a:buSzPct val="160000"/>
              <a:buNone/>
            </a:pPr>
            <a:endParaRPr lang="en-GB" sz="2000" dirty="0">
              <a:solidFill>
                <a:srgbClr val="333333"/>
              </a:solidFill>
            </a:endParaRPr>
          </a:p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400" b="1" i="1" dirty="0">
                <a:solidFill>
                  <a:srgbClr val="000000"/>
                </a:solidFill>
              </a:rPr>
              <a:t>Future Work: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000" dirty="0">
                <a:solidFill>
                  <a:srgbClr val="333333"/>
                </a:solidFill>
                <a:effectLst/>
              </a:rPr>
              <a:t>Design </a:t>
            </a:r>
            <a:r>
              <a:rPr lang="en-GB" sz="2000" dirty="0">
                <a:solidFill>
                  <a:srgbClr val="333333"/>
                </a:solidFill>
              </a:rPr>
              <a:t>introductory </a:t>
            </a:r>
            <a:r>
              <a:rPr lang="en-GB" sz="2000" dirty="0">
                <a:solidFill>
                  <a:srgbClr val="333333"/>
                </a:solidFill>
                <a:effectLst/>
              </a:rPr>
              <a:t>tasks for the user 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000" dirty="0">
                <a:solidFill>
                  <a:srgbClr val="333333"/>
                </a:solidFill>
              </a:rPr>
              <a:t>Implement hints and descriptions for buttons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000" dirty="0">
                <a:solidFill>
                  <a:srgbClr val="333333"/>
                </a:solidFill>
                <a:effectLst/>
              </a:rPr>
              <a:t>Im</a:t>
            </a:r>
            <a:r>
              <a:rPr lang="en-GB" sz="2000" dirty="0">
                <a:solidFill>
                  <a:srgbClr val="333333"/>
                </a:solidFill>
              </a:rPr>
              <a:t>prove precision of drag-and-drop</a:t>
            </a:r>
          </a:p>
          <a:p>
            <a:pPr lvl="1"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000" dirty="0">
                <a:solidFill>
                  <a:srgbClr val="333333"/>
                </a:solidFill>
                <a:effectLst/>
              </a:rPr>
              <a:t>Extend the colour coding</a:t>
            </a:r>
          </a:p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endParaRPr lang="en-GB" sz="2400" dirty="0">
              <a:solidFill>
                <a:srgbClr val="24292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GB" sz="190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GB" sz="190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GB" sz="190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GB" sz="190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GB" sz="1900" b="1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GB" sz="2300" dirty="0"/>
          </a:p>
        </p:txBody>
      </p:sp>
      <p:cxnSp>
        <p:nvCxnSpPr>
          <p:cNvPr id="174" name="Google Shape;174;ga1744893ab_0_467"/>
          <p:cNvCxnSpPr/>
          <p:nvPr/>
        </p:nvCxnSpPr>
        <p:spPr>
          <a:xfrm>
            <a:off x="617517" y="5706403"/>
            <a:ext cx="10972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ga1744893ab_0_467"/>
          <p:cNvSpPr txBox="1"/>
          <p:nvPr/>
        </p:nvSpPr>
        <p:spPr>
          <a:xfrm>
            <a:off x="4580626" y="5723762"/>
            <a:ext cx="678417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Clr>
                <a:srgbClr val="2F5496"/>
              </a:buClr>
              <a:buSzPts val="1400"/>
            </a:pP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Xiao, Pinggera, </a:t>
            </a:r>
            <a:r>
              <a:rPr lang="de-CH" sz="1400" dirty="0" err="1">
                <a:solidFill>
                  <a:srgbClr val="2F5496"/>
                </a:solidFill>
                <a:latin typeface="Calibri"/>
                <a:cs typeface="Calibri"/>
              </a:rPr>
              <a:t>Sethukumar</a:t>
            </a: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, Schenk</a:t>
            </a:r>
            <a:r>
              <a:rPr lang="en-GB" sz="1400" dirty="0">
                <a:solidFill>
                  <a:srgbClr val="2F5496"/>
                </a:solidFill>
                <a:latin typeface="Calibri"/>
                <a:cs typeface="Calibri"/>
                <a:sym typeface="Calibri"/>
              </a:rPr>
              <a:t>| </a:t>
            </a:r>
            <a:r>
              <a:rPr lang="en-GB" sz="1400" b="0" i="0" u="none" strike="noStrike" cap="none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December 2022 | Human Computer Interaction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ga1744893ab_0_46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8191" b="32377"/>
          <a:stretch/>
        </p:blipFill>
        <p:spPr>
          <a:xfrm>
            <a:off x="617517" y="5914352"/>
            <a:ext cx="1262743" cy="37159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2EEB61F-33F1-4815-A3E5-5FC1A92D2EA8}"/>
              </a:ext>
            </a:extLst>
          </p:cNvPr>
          <p:cNvSpPr txBox="1">
            <a:spLocks/>
          </p:cNvSpPr>
          <p:nvPr/>
        </p:nvSpPr>
        <p:spPr>
          <a:xfrm>
            <a:off x="8621486" y="59208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Slide 9</a:t>
            </a:r>
          </a:p>
        </p:txBody>
      </p:sp>
    </p:spTree>
    <p:extLst>
      <p:ext uri="{BB962C8B-B14F-4D97-AF65-F5344CB8AC3E}">
        <p14:creationId xmlns:p14="http://schemas.microsoft.com/office/powerpoint/2010/main" val="478300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1744893ab_0_4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786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Calibri"/>
              <a:buNone/>
            </a:pPr>
            <a:endParaRPr dirty="0"/>
          </a:p>
        </p:txBody>
      </p:sp>
      <p:sp>
        <p:nvSpPr>
          <p:cNvPr id="173" name="Google Shape;173;ga1744893ab_0_4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26596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GB" sz="190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GB" sz="190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GB" sz="190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GB" sz="190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en-GB" sz="1900" b="1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GB" sz="2300" dirty="0"/>
          </a:p>
        </p:txBody>
      </p:sp>
      <p:cxnSp>
        <p:nvCxnSpPr>
          <p:cNvPr id="174" name="Google Shape;174;ga1744893ab_0_467"/>
          <p:cNvCxnSpPr/>
          <p:nvPr/>
        </p:nvCxnSpPr>
        <p:spPr>
          <a:xfrm>
            <a:off x="617517" y="5706403"/>
            <a:ext cx="10972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ga1744893ab_0_467"/>
          <p:cNvSpPr txBox="1"/>
          <p:nvPr/>
        </p:nvSpPr>
        <p:spPr>
          <a:xfrm>
            <a:off x="4580626" y="5723762"/>
            <a:ext cx="678417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Clr>
                <a:srgbClr val="2F5496"/>
              </a:buClr>
              <a:buSzPts val="1400"/>
            </a:pP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Xiao, Pinggera, </a:t>
            </a:r>
            <a:r>
              <a:rPr lang="de-CH" sz="1400" dirty="0" err="1">
                <a:solidFill>
                  <a:srgbClr val="2F5496"/>
                </a:solidFill>
                <a:latin typeface="Calibri"/>
                <a:cs typeface="Calibri"/>
              </a:rPr>
              <a:t>Sethukumar</a:t>
            </a: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, Schenk</a:t>
            </a:r>
            <a:r>
              <a:rPr lang="en-GB" sz="1400" dirty="0">
                <a:solidFill>
                  <a:srgbClr val="2F5496"/>
                </a:solidFill>
                <a:latin typeface="Calibri"/>
                <a:cs typeface="Calibri"/>
                <a:sym typeface="Calibri"/>
              </a:rPr>
              <a:t>| </a:t>
            </a:r>
            <a:r>
              <a:rPr lang="en-GB" sz="1400" b="0" i="0" u="none" strike="noStrike" cap="none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December 2022 | Human Computer Interaction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ga1744893ab_0_46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8191" b="32377"/>
          <a:stretch/>
        </p:blipFill>
        <p:spPr>
          <a:xfrm>
            <a:off x="617517" y="5914352"/>
            <a:ext cx="1262743" cy="37159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2EEB61F-33F1-4815-A3E5-5FC1A92D2EA8}"/>
              </a:ext>
            </a:extLst>
          </p:cNvPr>
          <p:cNvSpPr txBox="1">
            <a:spLocks/>
          </p:cNvSpPr>
          <p:nvPr/>
        </p:nvSpPr>
        <p:spPr>
          <a:xfrm>
            <a:off x="8621486" y="59208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Slide 10</a:t>
            </a:r>
          </a:p>
        </p:txBody>
      </p:sp>
      <p:sp>
        <p:nvSpPr>
          <p:cNvPr id="2" name="Title 14">
            <a:extLst>
              <a:ext uri="{FF2B5EF4-FFF2-40B4-BE49-F238E27FC236}">
                <a16:creationId xmlns:a16="http://schemas.microsoft.com/office/drawing/2014/main" id="{C7A02FF2-BDA5-AB0F-EDDE-3DD13AF89F3C}"/>
              </a:ext>
            </a:extLst>
          </p:cNvPr>
          <p:cNvSpPr txBox="1">
            <a:spLocks/>
          </p:cNvSpPr>
          <p:nvPr/>
        </p:nvSpPr>
        <p:spPr>
          <a:xfrm>
            <a:off x="1880260" y="1600200"/>
            <a:ext cx="7717536" cy="2001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b="1">
                <a:solidFill>
                  <a:schemeClr val="accent1">
                    <a:lumMod val="75000"/>
                  </a:schemeClr>
                </a:solidFill>
              </a:rPr>
              <a:t>Thank you!</a:t>
            </a:r>
            <a:br>
              <a:rPr lang="en-GB" sz="4800" b="1">
                <a:solidFill>
                  <a:schemeClr val="accent1">
                    <a:lumMod val="75000"/>
                  </a:schemeClr>
                </a:solidFill>
              </a:rPr>
            </a:br>
            <a:br>
              <a:rPr lang="en-GB" sz="4800" b="1">
                <a:solidFill>
                  <a:schemeClr val="accent1">
                    <a:lumMod val="75000"/>
                  </a:schemeClr>
                </a:solidFill>
              </a:rPr>
            </a:br>
            <a:endParaRPr lang="en-GB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336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1744893ab_0_4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786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Calibri"/>
              <a:buNone/>
            </a:pPr>
            <a:r>
              <a:rPr lang="en-GB" sz="3600" b="1" dirty="0">
                <a:solidFill>
                  <a:srgbClr val="2F5496"/>
                </a:solidFill>
              </a:rPr>
              <a:t>Table of Contents</a:t>
            </a:r>
            <a:endParaRPr dirty="0"/>
          </a:p>
        </p:txBody>
      </p:sp>
      <p:sp>
        <p:nvSpPr>
          <p:cNvPr id="173" name="Google Shape;173;ga1744893ab_0_4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26596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 sz="2600" b="1" dirty="0">
                <a:solidFill>
                  <a:srgbClr val="000000"/>
                </a:solidFill>
              </a:rPr>
              <a:t>1       Problem and Process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 sz="2600" b="1" dirty="0">
                <a:solidFill>
                  <a:srgbClr val="000000"/>
                </a:solidFill>
              </a:rPr>
              <a:t>2       Hi-Fi Prototype</a:t>
            </a:r>
            <a:endParaRPr lang="en-GB" sz="2600" b="1" dirty="0"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 sz="2600" b="1" dirty="0">
                <a:solidFill>
                  <a:srgbClr val="000000"/>
                </a:solidFill>
              </a:rPr>
              <a:t>3       A/B Test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 sz="2600" b="1" dirty="0">
                <a:solidFill>
                  <a:srgbClr val="000000"/>
                </a:solidFill>
              </a:rPr>
              <a:t>4       Statistical Analysis</a:t>
            </a: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GB" sz="2600" b="1" dirty="0">
                <a:solidFill>
                  <a:srgbClr val="000000"/>
                </a:solidFill>
              </a:rPr>
              <a:t>5       Conclusion and Future Work</a:t>
            </a:r>
          </a:p>
        </p:txBody>
      </p:sp>
      <p:cxnSp>
        <p:nvCxnSpPr>
          <p:cNvPr id="174" name="Google Shape;174;ga1744893ab_0_467"/>
          <p:cNvCxnSpPr/>
          <p:nvPr/>
        </p:nvCxnSpPr>
        <p:spPr>
          <a:xfrm>
            <a:off x="617517" y="5706403"/>
            <a:ext cx="10972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ga1744893ab_0_467"/>
          <p:cNvSpPr txBox="1"/>
          <p:nvPr/>
        </p:nvSpPr>
        <p:spPr>
          <a:xfrm>
            <a:off x="4580626" y="5723762"/>
            <a:ext cx="678417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Clr>
                <a:srgbClr val="2F5496"/>
              </a:buClr>
              <a:buSzPts val="1400"/>
            </a:pP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Xiao, Pinggera, </a:t>
            </a:r>
            <a:r>
              <a:rPr lang="de-CH" sz="1400" dirty="0" err="1">
                <a:solidFill>
                  <a:srgbClr val="2F5496"/>
                </a:solidFill>
                <a:latin typeface="Calibri"/>
                <a:cs typeface="Calibri"/>
              </a:rPr>
              <a:t>Sethukumar</a:t>
            </a: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, Schenk</a:t>
            </a:r>
            <a:r>
              <a:rPr lang="en-GB" sz="1400" dirty="0">
                <a:solidFill>
                  <a:srgbClr val="2F5496"/>
                </a:solidFill>
                <a:latin typeface="Calibri"/>
                <a:cs typeface="Calibri"/>
                <a:sym typeface="Calibri"/>
              </a:rPr>
              <a:t>| </a:t>
            </a:r>
            <a:r>
              <a:rPr lang="en-GB" sz="1400" b="0" i="0" u="none" strike="noStrike" cap="none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December 2022 | Human Computer Interaction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ga1744893ab_0_46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8191" b="32377"/>
          <a:stretch/>
        </p:blipFill>
        <p:spPr>
          <a:xfrm>
            <a:off x="617517" y="5914352"/>
            <a:ext cx="1262743" cy="37159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2EEB61F-33F1-4815-A3E5-5FC1A92D2EA8}"/>
              </a:ext>
            </a:extLst>
          </p:cNvPr>
          <p:cNvSpPr txBox="1">
            <a:spLocks/>
          </p:cNvSpPr>
          <p:nvPr/>
        </p:nvSpPr>
        <p:spPr>
          <a:xfrm>
            <a:off x="8621486" y="59208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Slide 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1744893ab_0_4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786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Calibri"/>
              <a:buNone/>
            </a:pPr>
            <a:r>
              <a:rPr lang="en-GB" sz="3600" b="1" dirty="0">
                <a:solidFill>
                  <a:srgbClr val="2F5496"/>
                </a:solidFill>
              </a:rPr>
              <a:t>Problem and Process: Overview</a:t>
            </a:r>
            <a:endParaRPr dirty="0"/>
          </a:p>
        </p:txBody>
      </p:sp>
      <p:sp>
        <p:nvSpPr>
          <p:cNvPr id="173" name="Google Shape;173;ga1744893ab_0_4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26596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400" b="1" i="1" dirty="0">
                <a:solidFill>
                  <a:srgbClr val="000000"/>
                </a:solidFill>
              </a:rPr>
              <a:t>Problem:</a:t>
            </a:r>
          </a:p>
          <a:p>
            <a:pPr marL="276225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tabLst>
                <a:tab pos="276225" algn="l"/>
              </a:tabLst>
            </a:pPr>
            <a:r>
              <a:rPr lang="en-US" sz="1800" dirty="0">
                <a:solidFill>
                  <a:srgbClr val="333333"/>
                </a:solidFill>
              </a:rPr>
              <a:t>How might we introduce fundamental concepts to beginners and guide them through the learning process.</a:t>
            </a:r>
          </a:p>
          <a:p>
            <a:pPr marL="276225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tabLst>
                <a:tab pos="276225" algn="l"/>
              </a:tabLst>
            </a:pPr>
            <a:endParaRPr lang="en-GB" sz="1800" dirty="0">
              <a:solidFill>
                <a:srgbClr val="333333"/>
              </a:solidFill>
            </a:endParaRPr>
          </a:p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400" b="1" dirty="0"/>
              <a:t>Idea:</a:t>
            </a:r>
          </a:p>
          <a:p>
            <a:pPr marL="276225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dirty="0">
                <a:solidFill>
                  <a:srgbClr val="333333"/>
                </a:solidFill>
              </a:rPr>
              <a:t>A block-based coding environment that teaches core programming concepts to beginners by programming/modifying a rudimentary game.</a:t>
            </a:r>
            <a:endParaRPr lang="en-GB" sz="1800" dirty="0">
              <a:solidFill>
                <a:srgbClr val="333333"/>
              </a:solidFill>
            </a:endParaRPr>
          </a:p>
        </p:txBody>
      </p:sp>
      <p:cxnSp>
        <p:nvCxnSpPr>
          <p:cNvPr id="174" name="Google Shape;174;ga1744893ab_0_467"/>
          <p:cNvCxnSpPr/>
          <p:nvPr/>
        </p:nvCxnSpPr>
        <p:spPr>
          <a:xfrm>
            <a:off x="617517" y="5706403"/>
            <a:ext cx="10972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ga1744893ab_0_467"/>
          <p:cNvSpPr txBox="1"/>
          <p:nvPr/>
        </p:nvSpPr>
        <p:spPr>
          <a:xfrm>
            <a:off x="4580626" y="5723762"/>
            <a:ext cx="678417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Clr>
                <a:srgbClr val="2F5496"/>
              </a:buClr>
              <a:buSzPts val="1400"/>
            </a:pP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Xiao, Pinggera, </a:t>
            </a:r>
            <a:r>
              <a:rPr lang="de-CH" sz="1400" dirty="0" err="1">
                <a:solidFill>
                  <a:srgbClr val="2F5496"/>
                </a:solidFill>
                <a:latin typeface="Calibri"/>
                <a:cs typeface="Calibri"/>
              </a:rPr>
              <a:t>Sethukumar</a:t>
            </a: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, Schenk</a:t>
            </a:r>
            <a:r>
              <a:rPr lang="en-GB" sz="1400" dirty="0">
                <a:solidFill>
                  <a:srgbClr val="2F5496"/>
                </a:solidFill>
                <a:latin typeface="Calibri"/>
                <a:cs typeface="Calibri"/>
                <a:sym typeface="Calibri"/>
              </a:rPr>
              <a:t>| </a:t>
            </a:r>
            <a:r>
              <a:rPr lang="en-GB" sz="1400" b="0" i="0" u="none" strike="noStrike" cap="none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December 2022 | Human Computer Interaction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ga1744893ab_0_46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8191" b="32377"/>
          <a:stretch/>
        </p:blipFill>
        <p:spPr>
          <a:xfrm>
            <a:off x="617517" y="5914352"/>
            <a:ext cx="1262743" cy="37159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2EEB61F-33F1-4815-A3E5-5FC1A92D2EA8}"/>
              </a:ext>
            </a:extLst>
          </p:cNvPr>
          <p:cNvSpPr txBox="1">
            <a:spLocks/>
          </p:cNvSpPr>
          <p:nvPr/>
        </p:nvSpPr>
        <p:spPr>
          <a:xfrm>
            <a:off x="8621486" y="59208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576416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1744893ab_0_4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786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Calibri"/>
              <a:buNone/>
            </a:pPr>
            <a:r>
              <a:rPr lang="en-GB" sz="3600" b="1" dirty="0">
                <a:solidFill>
                  <a:srgbClr val="2F5496"/>
                </a:solidFill>
              </a:rPr>
              <a:t>Problem and Process: Storyboard</a:t>
            </a:r>
            <a:endParaRPr dirty="0"/>
          </a:p>
        </p:txBody>
      </p:sp>
      <p:sp>
        <p:nvSpPr>
          <p:cNvPr id="173" name="Google Shape;173;ga1744893ab_0_4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26596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buClr>
                <a:schemeClr val="accent1">
                  <a:lumMod val="75000"/>
                </a:schemeClr>
              </a:buClr>
              <a:buSzPct val="160000"/>
              <a:buNone/>
            </a:pPr>
            <a:endParaRPr lang="en-GB" sz="1800" dirty="0"/>
          </a:p>
        </p:txBody>
      </p:sp>
      <p:cxnSp>
        <p:nvCxnSpPr>
          <p:cNvPr id="174" name="Google Shape;174;ga1744893ab_0_467"/>
          <p:cNvCxnSpPr/>
          <p:nvPr/>
        </p:nvCxnSpPr>
        <p:spPr>
          <a:xfrm>
            <a:off x="617517" y="5706403"/>
            <a:ext cx="10972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ga1744893ab_0_467"/>
          <p:cNvSpPr txBox="1"/>
          <p:nvPr/>
        </p:nvSpPr>
        <p:spPr>
          <a:xfrm>
            <a:off x="4580626" y="5723762"/>
            <a:ext cx="678417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Clr>
                <a:srgbClr val="2F5496"/>
              </a:buClr>
              <a:buSzPts val="1400"/>
            </a:pP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Xiao, Pinggera, </a:t>
            </a:r>
            <a:r>
              <a:rPr lang="de-CH" sz="1400" dirty="0" err="1">
                <a:solidFill>
                  <a:srgbClr val="2F5496"/>
                </a:solidFill>
                <a:latin typeface="Calibri"/>
                <a:cs typeface="Calibri"/>
              </a:rPr>
              <a:t>Sethukumar</a:t>
            </a: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, Schenk</a:t>
            </a:r>
            <a:r>
              <a:rPr lang="en-GB" sz="1400" dirty="0">
                <a:solidFill>
                  <a:srgbClr val="2F5496"/>
                </a:solidFill>
                <a:latin typeface="Calibri"/>
                <a:cs typeface="Calibri"/>
                <a:sym typeface="Calibri"/>
              </a:rPr>
              <a:t>| </a:t>
            </a:r>
            <a:r>
              <a:rPr lang="en-GB" sz="1400" b="0" i="0" u="none" strike="noStrike" cap="none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December 2022 | Human Computer Interaction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ga1744893ab_0_46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8191" b="32377"/>
          <a:stretch/>
        </p:blipFill>
        <p:spPr>
          <a:xfrm>
            <a:off x="617517" y="5914352"/>
            <a:ext cx="1262743" cy="37159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2EEB61F-33F1-4815-A3E5-5FC1A92D2EA8}"/>
              </a:ext>
            </a:extLst>
          </p:cNvPr>
          <p:cNvSpPr txBox="1">
            <a:spLocks/>
          </p:cNvSpPr>
          <p:nvPr/>
        </p:nvSpPr>
        <p:spPr>
          <a:xfrm>
            <a:off x="8621486" y="59208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Slide 3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104B0AF-A93D-F781-A854-84E83BAA58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8900" y="1285154"/>
            <a:ext cx="5974199" cy="420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972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1744893ab_0_4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786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Calibri"/>
              <a:buNone/>
            </a:pPr>
            <a:r>
              <a:rPr lang="en-GB" sz="3600" b="1" dirty="0">
                <a:solidFill>
                  <a:srgbClr val="2F5496"/>
                </a:solidFill>
              </a:rPr>
              <a:t>Problem and Process: Mid-Fi Prototype</a:t>
            </a:r>
            <a:endParaRPr dirty="0"/>
          </a:p>
        </p:txBody>
      </p:sp>
      <p:sp>
        <p:nvSpPr>
          <p:cNvPr id="173" name="Google Shape;173;ga1744893ab_0_4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26596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GB" sz="2300" dirty="0"/>
          </a:p>
        </p:txBody>
      </p:sp>
      <p:cxnSp>
        <p:nvCxnSpPr>
          <p:cNvPr id="174" name="Google Shape;174;ga1744893ab_0_467"/>
          <p:cNvCxnSpPr/>
          <p:nvPr/>
        </p:nvCxnSpPr>
        <p:spPr>
          <a:xfrm>
            <a:off x="617517" y="5706403"/>
            <a:ext cx="10972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ga1744893ab_0_467"/>
          <p:cNvSpPr txBox="1"/>
          <p:nvPr/>
        </p:nvSpPr>
        <p:spPr>
          <a:xfrm>
            <a:off x="4580626" y="5723762"/>
            <a:ext cx="678417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Clr>
                <a:srgbClr val="2F5496"/>
              </a:buClr>
              <a:buSzPts val="1400"/>
            </a:pP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Xiao, Pinggera, </a:t>
            </a:r>
            <a:r>
              <a:rPr lang="de-CH" sz="1400" dirty="0" err="1">
                <a:solidFill>
                  <a:srgbClr val="2F5496"/>
                </a:solidFill>
                <a:latin typeface="Calibri"/>
                <a:cs typeface="Calibri"/>
              </a:rPr>
              <a:t>Sethukumar</a:t>
            </a: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, Schenk</a:t>
            </a:r>
            <a:r>
              <a:rPr lang="en-GB" sz="1400" dirty="0">
                <a:solidFill>
                  <a:srgbClr val="2F5496"/>
                </a:solidFill>
                <a:latin typeface="Calibri"/>
                <a:cs typeface="Calibri"/>
                <a:sym typeface="Calibri"/>
              </a:rPr>
              <a:t>| </a:t>
            </a:r>
            <a:r>
              <a:rPr lang="en-GB" sz="1400" b="0" i="0" u="none" strike="noStrike" cap="none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December 2022 | Human Computer Interaction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ga1744893ab_0_46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8191" b="32377"/>
          <a:stretch/>
        </p:blipFill>
        <p:spPr>
          <a:xfrm>
            <a:off x="617517" y="5914352"/>
            <a:ext cx="1262743" cy="37159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2EEB61F-33F1-4815-A3E5-5FC1A92D2EA8}"/>
              </a:ext>
            </a:extLst>
          </p:cNvPr>
          <p:cNvSpPr txBox="1">
            <a:spLocks/>
          </p:cNvSpPr>
          <p:nvPr/>
        </p:nvSpPr>
        <p:spPr>
          <a:xfrm>
            <a:off x="8621486" y="59208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Slide 4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F4C2C0BE-29BD-3733-4865-1CDB6079DF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5700" y="1348653"/>
            <a:ext cx="7340600" cy="412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325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1744893ab_0_4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786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Calibri"/>
              <a:buNone/>
            </a:pPr>
            <a:r>
              <a:rPr lang="en-GB" sz="3600" b="1" dirty="0">
                <a:solidFill>
                  <a:srgbClr val="2F5496"/>
                </a:solidFill>
              </a:rPr>
              <a:t>Problem and Process: Mid-Fi Prototype</a:t>
            </a:r>
            <a:endParaRPr dirty="0"/>
          </a:p>
        </p:txBody>
      </p:sp>
      <p:sp>
        <p:nvSpPr>
          <p:cNvPr id="173" name="Google Shape;173;ga1744893ab_0_4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26596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GB" sz="2300" dirty="0"/>
          </a:p>
        </p:txBody>
      </p:sp>
      <p:cxnSp>
        <p:nvCxnSpPr>
          <p:cNvPr id="174" name="Google Shape;174;ga1744893ab_0_467"/>
          <p:cNvCxnSpPr/>
          <p:nvPr/>
        </p:nvCxnSpPr>
        <p:spPr>
          <a:xfrm>
            <a:off x="617517" y="5706403"/>
            <a:ext cx="10972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ga1744893ab_0_467"/>
          <p:cNvSpPr txBox="1"/>
          <p:nvPr/>
        </p:nvSpPr>
        <p:spPr>
          <a:xfrm>
            <a:off x="4580626" y="5723762"/>
            <a:ext cx="678417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Clr>
                <a:srgbClr val="2F5496"/>
              </a:buClr>
              <a:buSzPts val="1400"/>
            </a:pP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Xiao, Pinggera, </a:t>
            </a:r>
            <a:r>
              <a:rPr lang="de-CH" sz="1400" dirty="0" err="1">
                <a:solidFill>
                  <a:srgbClr val="2F5496"/>
                </a:solidFill>
                <a:latin typeface="Calibri"/>
                <a:cs typeface="Calibri"/>
              </a:rPr>
              <a:t>Sethukumar</a:t>
            </a: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, Schenk</a:t>
            </a:r>
            <a:r>
              <a:rPr lang="en-GB" sz="1400" dirty="0">
                <a:solidFill>
                  <a:srgbClr val="2F5496"/>
                </a:solidFill>
                <a:latin typeface="Calibri"/>
                <a:cs typeface="Calibri"/>
                <a:sym typeface="Calibri"/>
              </a:rPr>
              <a:t>| </a:t>
            </a:r>
            <a:r>
              <a:rPr lang="en-GB" sz="1400" b="0" i="0" u="none" strike="noStrike" cap="none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December 2022 | Human Computer Interaction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ga1744893ab_0_46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8191" b="32377"/>
          <a:stretch/>
        </p:blipFill>
        <p:spPr>
          <a:xfrm>
            <a:off x="617517" y="5914352"/>
            <a:ext cx="1262743" cy="37159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2EEB61F-33F1-4815-A3E5-5FC1A92D2EA8}"/>
              </a:ext>
            </a:extLst>
          </p:cNvPr>
          <p:cNvSpPr txBox="1">
            <a:spLocks/>
          </p:cNvSpPr>
          <p:nvPr/>
        </p:nvSpPr>
        <p:spPr>
          <a:xfrm>
            <a:off x="8621486" y="59208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Slide 5</a:t>
            </a:r>
          </a:p>
        </p:txBody>
      </p:sp>
      <p:pic>
        <p:nvPicPr>
          <p:cNvPr id="4" name="Picture 3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B454E86B-9874-2E9F-345E-126DF1B5EE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295" y="1348653"/>
            <a:ext cx="7295243" cy="411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306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a1744893ab_0_4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26596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>
              <a:buClr>
                <a:schemeClr val="accent1">
                  <a:lumMod val="75000"/>
                </a:schemeClr>
              </a:buClr>
              <a:buSzPct val="160000"/>
              <a:buNone/>
            </a:pPr>
            <a:endParaRPr lang="en-GB" sz="900" dirty="0"/>
          </a:p>
        </p:txBody>
      </p:sp>
      <p:cxnSp>
        <p:nvCxnSpPr>
          <p:cNvPr id="174" name="Google Shape;174;ga1744893ab_0_467"/>
          <p:cNvCxnSpPr/>
          <p:nvPr/>
        </p:nvCxnSpPr>
        <p:spPr>
          <a:xfrm>
            <a:off x="617517" y="5706403"/>
            <a:ext cx="10972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ga1744893ab_0_467"/>
          <p:cNvSpPr txBox="1"/>
          <p:nvPr/>
        </p:nvSpPr>
        <p:spPr>
          <a:xfrm>
            <a:off x="4580626" y="5723762"/>
            <a:ext cx="678417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Clr>
                <a:srgbClr val="2F5496"/>
              </a:buClr>
              <a:buSzPts val="1400"/>
            </a:pP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Xiao, Pinggera, </a:t>
            </a:r>
            <a:r>
              <a:rPr lang="de-CH" sz="1400" dirty="0" err="1">
                <a:solidFill>
                  <a:srgbClr val="2F5496"/>
                </a:solidFill>
                <a:latin typeface="Calibri"/>
                <a:cs typeface="Calibri"/>
              </a:rPr>
              <a:t>Sethukumar</a:t>
            </a: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, Schenk</a:t>
            </a:r>
            <a:r>
              <a:rPr lang="en-GB" sz="1400" dirty="0">
                <a:solidFill>
                  <a:srgbClr val="2F5496"/>
                </a:solidFill>
                <a:latin typeface="Calibri"/>
                <a:cs typeface="Calibri"/>
                <a:sym typeface="Calibri"/>
              </a:rPr>
              <a:t>| </a:t>
            </a:r>
            <a:r>
              <a:rPr lang="en-GB" sz="1400" b="0" i="0" u="none" strike="noStrike" cap="none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December 2022 | Human Computer Interaction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ga1744893ab_0_46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8191" b="32377"/>
          <a:stretch/>
        </p:blipFill>
        <p:spPr>
          <a:xfrm>
            <a:off x="617517" y="5914352"/>
            <a:ext cx="1262743" cy="37159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2EEB61F-33F1-4815-A3E5-5FC1A92D2EA8}"/>
              </a:ext>
            </a:extLst>
          </p:cNvPr>
          <p:cNvSpPr txBox="1">
            <a:spLocks/>
          </p:cNvSpPr>
          <p:nvPr/>
        </p:nvSpPr>
        <p:spPr>
          <a:xfrm>
            <a:off x="8621486" y="59208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Slide 6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2B45260-5E2C-B117-AB5D-162DC90CC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Title 14">
            <a:extLst>
              <a:ext uri="{FF2B5EF4-FFF2-40B4-BE49-F238E27FC236}">
                <a16:creationId xmlns:a16="http://schemas.microsoft.com/office/drawing/2014/main" id="{C5A14552-24E7-C0A6-2EC1-8D08674A7103}"/>
              </a:ext>
            </a:extLst>
          </p:cNvPr>
          <p:cNvSpPr txBox="1">
            <a:spLocks/>
          </p:cNvSpPr>
          <p:nvPr/>
        </p:nvSpPr>
        <p:spPr>
          <a:xfrm>
            <a:off x="1880260" y="1600200"/>
            <a:ext cx="7717536" cy="2001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b="1" dirty="0">
                <a:solidFill>
                  <a:schemeClr val="accent1">
                    <a:lumMod val="75000"/>
                  </a:schemeClr>
                </a:solidFill>
              </a:rPr>
              <a:t>Hi-Fi Prototype:</a:t>
            </a:r>
            <a:br>
              <a:rPr lang="en-GB" sz="4800" b="1" dirty="0">
                <a:solidFill>
                  <a:schemeClr val="accent1">
                    <a:lumMod val="75000"/>
                  </a:schemeClr>
                </a:solidFill>
              </a:rPr>
            </a:br>
            <a:br>
              <a:rPr lang="en-GB" sz="48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GB" sz="4800" b="1" dirty="0">
                <a:solidFill>
                  <a:schemeClr val="accent1">
                    <a:lumMod val="75000"/>
                  </a:schemeClr>
                </a:solidFill>
              </a:rPr>
              <a:t>Video Demonstration</a:t>
            </a:r>
          </a:p>
        </p:txBody>
      </p:sp>
    </p:spTree>
    <p:extLst>
      <p:ext uri="{BB962C8B-B14F-4D97-AF65-F5344CB8AC3E}">
        <p14:creationId xmlns:p14="http://schemas.microsoft.com/office/powerpoint/2010/main" val="714156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1744893ab_0_4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786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Calibri"/>
              <a:buNone/>
            </a:pPr>
            <a:r>
              <a:rPr lang="en-GB" sz="3600" b="1" dirty="0">
                <a:solidFill>
                  <a:srgbClr val="2F5496"/>
                </a:solidFill>
              </a:rPr>
              <a:t>A/B Test</a:t>
            </a:r>
            <a:endParaRPr dirty="0"/>
          </a:p>
        </p:txBody>
      </p:sp>
      <p:sp>
        <p:nvSpPr>
          <p:cNvPr id="173" name="Google Shape;173;ga1744893ab_0_4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26596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400" b="1" i="1" dirty="0">
                <a:solidFill>
                  <a:srgbClr val="000000"/>
                </a:solidFill>
              </a:rPr>
              <a:t>Interface A:</a:t>
            </a:r>
          </a:p>
          <a:p>
            <a:pPr marL="276225" indent="0">
              <a:buClr>
                <a:schemeClr val="dk1"/>
              </a:buClr>
              <a:buSzPts val="2800"/>
              <a:buNone/>
              <a:tabLst>
                <a:tab pos="276225" algn="l"/>
              </a:tabLst>
            </a:pPr>
            <a:r>
              <a:rPr lang="en-US" sz="1800" b="0" i="0" dirty="0">
                <a:solidFill>
                  <a:srgbClr val="24292F"/>
                </a:solidFill>
                <a:effectLst/>
                <a:latin typeface="-apple-system"/>
              </a:rPr>
              <a:t>The interface A will be a split screen with code blocks in the left window and the code framework in the right window. </a:t>
            </a:r>
          </a:p>
          <a:p>
            <a:pPr marL="276225" indent="0">
              <a:buClr>
                <a:schemeClr val="dk1"/>
              </a:buClr>
              <a:buSzPts val="2800"/>
              <a:buNone/>
              <a:tabLst>
                <a:tab pos="276225" algn="l"/>
              </a:tabLst>
            </a:pPr>
            <a:endParaRPr lang="en-GB" sz="900" dirty="0">
              <a:solidFill>
                <a:srgbClr val="333333"/>
              </a:solidFill>
            </a:endParaRPr>
          </a:p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400" b="1" i="1" dirty="0"/>
              <a:t>Interface B:</a:t>
            </a:r>
          </a:p>
          <a:p>
            <a:pPr marL="276225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 sz="1800" b="0" i="0" dirty="0">
                <a:solidFill>
                  <a:srgbClr val="24292F"/>
                </a:solidFill>
                <a:effectLst/>
                <a:latin typeface="-apple-system"/>
              </a:rPr>
              <a:t>The interface has a </a:t>
            </a:r>
            <a:r>
              <a:rPr lang="en-US" sz="1800" b="0" i="0" dirty="0" err="1">
                <a:solidFill>
                  <a:srgbClr val="24292F"/>
                </a:solidFill>
                <a:effectLst/>
                <a:latin typeface="-apple-system"/>
              </a:rPr>
              <a:t>singel</a:t>
            </a:r>
            <a:r>
              <a:rPr lang="en-US" sz="1800" b="0" i="0" dirty="0">
                <a:solidFill>
                  <a:srgbClr val="24292F"/>
                </a:solidFill>
                <a:effectLst/>
                <a:latin typeface="-apple-system"/>
              </a:rPr>
              <a:t> </a:t>
            </a:r>
            <a:r>
              <a:rPr lang="en-US" sz="1800" b="0" i="0" dirty="0" err="1">
                <a:solidFill>
                  <a:srgbClr val="24292F"/>
                </a:solidFill>
                <a:effectLst/>
                <a:latin typeface="-apple-system"/>
              </a:rPr>
              <a:t>centerd</a:t>
            </a:r>
            <a:r>
              <a:rPr lang="en-US" sz="1800" b="0" i="0" dirty="0">
                <a:solidFill>
                  <a:srgbClr val="24292F"/>
                </a:solidFill>
                <a:effectLst/>
                <a:latin typeface="-apple-system"/>
              </a:rPr>
              <a:t> window with the code framework. Once a location is selected a second window appears to the left side where that shows eligible blocks </a:t>
            </a:r>
            <a:r>
              <a:rPr lang="en-US" sz="1800" dirty="0">
                <a:solidFill>
                  <a:srgbClr val="24292F"/>
                </a:solidFill>
                <a:latin typeface="-apple-system"/>
              </a:rPr>
              <a:t>for that </a:t>
            </a:r>
            <a:r>
              <a:rPr lang="en-US" sz="1800" b="0" i="0" dirty="0">
                <a:solidFill>
                  <a:srgbClr val="24292F"/>
                </a:solidFill>
                <a:effectLst/>
                <a:latin typeface="-apple-system"/>
              </a:rPr>
              <a:t>position.</a:t>
            </a:r>
            <a:endParaRPr lang="en-GB" sz="2000" dirty="0"/>
          </a:p>
        </p:txBody>
      </p:sp>
      <p:cxnSp>
        <p:nvCxnSpPr>
          <p:cNvPr id="174" name="Google Shape;174;ga1744893ab_0_467"/>
          <p:cNvCxnSpPr/>
          <p:nvPr/>
        </p:nvCxnSpPr>
        <p:spPr>
          <a:xfrm>
            <a:off x="617517" y="5706403"/>
            <a:ext cx="10972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ga1744893ab_0_467"/>
          <p:cNvSpPr txBox="1"/>
          <p:nvPr/>
        </p:nvSpPr>
        <p:spPr>
          <a:xfrm>
            <a:off x="4580626" y="5723762"/>
            <a:ext cx="678417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Clr>
                <a:srgbClr val="2F5496"/>
              </a:buClr>
              <a:buSzPts val="1400"/>
            </a:pP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Xiao, Pinggera, </a:t>
            </a:r>
            <a:r>
              <a:rPr lang="de-CH" sz="1400" dirty="0" err="1">
                <a:solidFill>
                  <a:srgbClr val="2F5496"/>
                </a:solidFill>
                <a:latin typeface="Calibri"/>
                <a:cs typeface="Calibri"/>
              </a:rPr>
              <a:t>Sethukumar</a:t>
            </a: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, Schenk</a:t>
            </a:r>
            <a:r>
              <a:rPr lang="en-GB" sz="1400" dirty="0">
                <a:solidFill>
                  <a:srgbClr val="2F5496"/>
                </a:solidFill>
                <a:latin typeface="Calibri"/>
                <a:cs typeface="Calibri"/>
                <a:sym typeface="Calibri"/>
              </a:rPr>
              <a:t>| </a:t>
            </a:r>
            <a:r>
              <a:rPr lang="en-GB" sz="1400" b="0" i="0" u="none" strike="noStrike" cap="none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December 2022 | Human Computer Interaction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ga1744893ab_0_46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8191" b="32377"/>
          <a:stretch/>
        </p:blipFill>
        <p:spPr>
          <a:xfrm>
            <a:off x="617517" y="5914352"/>
            <a:ext cx="1262743" cy="37159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2EEB61F-33F1-4815-A3E5-5FC1A92D2EA8}"/>
              </a:ext>
            </a:extLst>
          </p:cNvPr>
          <p:cNvSpPr txBox="1">
            <a:spLocks/>
          </p:cNvSpPr>
          <p:nvPr/>
        </p:nvSpPr>
        <p:spPr>
          <a:xfrm>
            <a:off x="8621486" y="59208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Slide 7</a:t>
            </a:r>
          </a:p>
        </p:txBody>
      </p:sp>
    </p:spTree>
    <p:extLst>
      <p:ext uri="{BB962C8B-B14F-4D97-AF65-F5344CB8AC3E}">
        <p14:creationId xmlns:p14="http://schemas.microsoft.com/office/powerpoint/2010/main" val="3191318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a1744893ab_0_46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7864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3600"/>
              <a:buFont typeface="Calibri"/>
              <a:buNone/>
            </a:pPr>
            <a:r>
              <a:rPr lang="en-GB" sz="3600" b="1" dirty="0">
                <a:solidFill>
                  <a:srgbClr val="2F5496"/>
                </a:solidFill>
              </a:rPr>
              <a:t>Statistical Analysis</a:t>
            </a:r>
            <a:endParaRPr dirty="0"/>
          </a:p>
        </p:txBody>
      </p:sp>
      <p:sp>
        <p:nvSpPr>
          <p:cNvPr id="173" name="Google Shape;173;ga1744893ab_0_46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26596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300" b="1" i="1" dirty="0">
                <a:solidFill>
                  <a:srgbClr val="000000"/>
                </a:solidFill>
              </a:rPr>
              <a:t>Hypothesis 1</a:t>
            </a:r>
            <a:r>
              <a:rPr lang="en-GB" sz="2300" dirty="0">
                <a:solidFill>
                  <a:srgbClr val="24292F"/>
                </a:solidFill>
                <a:latin typeface="-apple-system"/>
              </a:rPr>
              <a:t>: </a:t>
            </a:r>
            <a:r>
              <a:rPr lang="en-US" sz="2300" dirty="0">
                <a:solidFill>
                  <a:srgbClr val="24292F"/>
                </a:solidFill>
                <a:latin typeface="-apple-system"/>
              </a:rPr>
              <a:t>There will be no effect of the block selection interface on the users perceived ease of use.</a:t>
            </a:r>
            <a:endParaRPr lang="en-GB" sz="2300" dirty="0">
              <a:solidFill>
                <a:srgbClr val="24292F"/>
              </a:solidFill>
              <a:latin typeface="-apple-system"/>
            </a:endParaRPr>
          </a:p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endParaRPr lang="en-GB" sz="2300" b="1" i="1" dirty="0">
              <a:solidFill>
                <a:srgbClr val="000000"/>
              </a:solidFill>
            </a:endParaRPr>
          </a:p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300" b="1" i="1" dirty="0">
                <a:solidFill>
                  <a:srgbClr val="000000"/>
                </a:solidFill>
              </a:rPr>
              <a:t>Hypothesis 2</a:t>
            </a:r>
            <a:r>
              <a:rPr lang="en-GB" sz="2300" dirty="0">
                <a:solidFill>
                  <a:srgbClr val="24292F"/>
                </a:solidFill>
                <a:latin typeface="-apple-system"/>
              </a:rPr>
              <a:t>:</a:t>
            </a:r>
            <a:r>
              <a:rPr lang="en-US" sz="2300" dirty="0">
                <a:solidFill>
                  <a:srgbClr val="24292F"/>
                </a:solidFill>
                <a:latin typeface="-apple-system"/>
              </a:rPr>
              <a:t> There will be no effect of the block selection interface on the task completion time.</a:t>
            </a:r>
            <a:r>
              <a:rPr lang="en-GB" sz="2300" b="0" i="0" dirty="0">
                <a:solidFill>
                  <a:srgbClr val="333333"/>
                </a:solidFill>
                <a:effectLst/>
              </a:rPr>
              <a:t> </a:t>
            </a:r>
          </a:p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endParaRPr lang="en-GB" sz="2300" dirty="0">
              <a:solidFill>
                <a:srgbClr val="24292F"/>
              </a:solidFill>
            </a:endParaRPr>
          </a:p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r>
              <a:rPr lang="en-GB" sz="2300" b="1" i="1" dirty="0">
                <a:solidFill>
                  <a:srgbClr val="000000"/>
                </a:solidFill>
              </a:rPr>
              <a:t>Hypothesis 3: </a:t>
            </a:r>
            <a:r>
              <a:rPr lang="en-US" sz="2300" dirty="0">
                <a:solidFill>
                  <a:srgbClr val="000000"/>
                </a:solidFill>
              </a:rPr>
              <a:t>There will be no effect of the block selection interface on the number of clicks the user does.</a:t>
            </a:r>
          </a:p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endParaRPr lang="en-US" sz="2200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>
              <a:buClr>
                <a:schemeClr val="accent1">
                  <a:lumMod val="75000"/>
                </a:schemeClr>
              </a:buClr>
              <a:buSzPct val="160000"/>
            </a:pPr>
            <a:endParaRPr lang="en-GB" sz="2200" b="1" dirty="0"/>
          </a:p>
          <a:p>
            <a:pPr marL="276225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GB" sz="1800" dirty="0"/>
          </a:p>
        </p:txBody>
      </p:sp>
      <p:cxnSp>
        <p:nvCxnSpPr>
          <p:cNvPr id="174" name="Google Shape;174;ga1744893ab_0_467"/>
          <p:cNvCxnSpPr/>
          <p:nvPr/>
        </p:nvCxnSpPr>
        <p:spPr>
          <a:xfrm>
            <a:off x="617517" y="5706403"/>
            <a:ext cx="109728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5" name="Google Shape;175;ga1744893ab_0_467"/>
          <p:cNvSpPr txBox="1"/>
          <p:nvPr/>
        </p:nvSpPr>
        <p:spPr>
          <a:xfrm>
            <a:off x="4580626" y="5723762"/>
            <a:ext cx="678417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r">
              <a:buClr>
                <a:srgbClr val="2F5496"/>
              </a:buClr>
              <a:buSzPts val="1400"/>
            </a:pP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Xiao, Pinggera, </a:t>
            </a:r>
            <a:r>
              <a:rPr lang="de-CH" sz="1400" dirty="0" err="1">
                <a:solidFill>
                  <a:srgbClr val="2F5496"/>
                </a:solidFill>
                <a:latin typeface="Calibri"/>
                <a:cs typeface="Calibri"/>
              </a:rPr>
              <a:t>Sethukumar</a:t>
            </a:r>
            <a:r>
              <a:rPr lang="de-CH" sz="1400" dirty="0">
                <a:solidFill>
                  <a:srgbClr val="2F5496"/>
                </a:solidFill>
                <a:latin typeface="Calibri"/>
                <a:cs typeface="Calibri"/>
              </a:rPr>
              <a:t>, Schenk</a:t>
            </a:r>
            <a:r>
              <a:rPr lang="en-GB" sz="1400" dirty="0">
                <a:solidFill>
                  <a:srgbClr val="2F5496"/>
                </a:solidFill>
                <a:latin typeface="Calibri"/>
                <a:cs typeface="Calibri"/>
                <a:sym typeface="Calibri"/>
              </a:rPr>
              <a:t>| </a:t>
            </a:r>
            <a:r>
              <a:rPr lang="en-GB" sz="1400" b="0" i="0" u="none" strike="noStrike" cap="none" dirty="0">
                <a:solidFill>
                  <a:srgbClr val="2F5496"/>
                </a:solidFill>
                <a:latin typeface="Calibri"/>
                <a:ea typeface="Calibri"/>
                <a:cs typeface="Calibri"/>
                <a:sym typeface="Calibri"/>
              </a:rPr>
              <a:t>December 2022 | Human Computer Interaction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ga1744893ab_0_46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38191" b="32377"/>
          <a:stretch/>
        </p:blipFill>
        <p:spPr>
          <a:xfrm>
            <a:off x="617517" y="5914352"/>
            <a:ext cx="1262743" cy="37159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2EEB61F-33F1-4815-A3E5-5FC1A92D2EA8}"/>
              </a:ext>
            </a:extLst>
          </p:cNvPr>
          <p:cNvSpPr txBox="1">
            <a:spLocks/>
          </p:cNvSpPr>
          <p:nvPr/>
        </p:nvSpPr>
        <p:spPr>
          <a:xfrm>
            <a:off x="8621486" y="59208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400" dirty="0">
                <a:solidFill>
                  <a:schemeClr val="tx1"/>
                </a:solidFill>
              </a:rPr>
              <a:t>Slide 8</a:t>
            </a:r>
          </a:p>
        </p:txBody>
      </p:sp>
    </p:spTree>
    <p:extLst>
      <p:ext uri="{BB962C8B-B14F-4D97-AF65-F5344CB8AC3E}">
        <p14:creationId xmlns:p14="http://schemas.microsoft.com/office/powerpoint/2010/main" val="4072596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465</Words>
  <Application>Microsoft Office PowerPoint</Application>
  <PresentationFormat>Widescreen</PresentationFormat>
  <Paragraphs>72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-apple-system</vt:lpstr>
      <vt:lpstr>Arial</vt:lpstr>
      <vt:lpstr>Calibri</vt:lpstr>
      <vt:lpstr>Calibri Light</vt:lpstr>
      <vt:lpstr>Office Theme</vt:lpstr>
      <vt:lpstr>Human Computer Interaction: Group 13</vt:lpstr>
      <vt:lpstr>Table of Contents</vt:lpstr>
      <vt:lpstr>Problem and Process: Overview</vt:lpstr>
      <vt:lpstr>Problem and Process: Storyboard</vt:lpstr>
      <vt:lpstr>Problem and Process: Mid-Fi Prototype</vt:lpstr>
      <vt:lpstr>Problem and Process: Mid-Fi Prototype</vt:lpstr>
      <vt:lpstr>PowerPoint Presentation</vt:lpstr>
      <vt:lpstr>A/B Test</vt:lpstr>
      <vt:lpstr>Statistical Analysis</vt:lpstr>
      <vt:lpstr>Conclusion and Future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Computer Interaction: Group 13</dc:title>
  <dc:creator>Matthias Schenk</dc:creator>
  <cp:lastModifiedBy>Matthias Schenk</cp:lastModifiedBy>
  <cp:revision>1</cp:revision>
  <dcterms:created xsi:type="dcterms:W3CDTF">2022-12-13T14:37:17Z</dcterms:created>
  <dcterms:modified xsi:type="dcterms:W3CDTF">2022-12-13T16:00:03Z</dcterms:modified>
</cp:coreProperties>
</file>

<file path=docProps/thumbnail.jpeg>
</file>